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D2E69-0853-45F2-8276-69F2F3F6D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93AE3B-629B-4D13-AF35-88C167C92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701BF8-5485-488D-BE35-5C755774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F343-42BC-4351-84E5-AE28E4D16C43}" type="datetimeFigureOut">
              <a:rPr lang="es-ES" smtClean="0"/>
              <a:t>21/04/2022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69371C-A773-48B3-AE0D-EAEC0AFDE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A598A3-81A3-496D-893E-E47F01A8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247C-31B9-427A-87FB-7FC8500F1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97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E10B2-C66E-47ED-BB2E-9E7A3284D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A35E49-AC35-407F-A6A1-D63E6299B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8555D8-86EA-4EEE-9BBE-1F1CB8F5B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F343-42BC-4351-84E5-AE28E4D16C43}" type="datetimeFigureOut">
              <a:rPr lang="es-ES" smtClean="0"/>
              <a:t>21/04/2022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7D432A-C227-49AF-AE2A-4E3F5F44B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24DCA9-EA93-490F-90AF-C29230109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247C-31B9-427A-87FB-7FC8500F1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10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4A544D-9893-45AF-B2B4-F18D34F3C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671553-5933-4422-B284-EA8F46FE6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213526-C930-480A-AFD7-A5F7DBBF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F343-42BC-4351-84E5-AE28E4D16C43}" type="datetimeFigureOut">
              <a:rPr lang="es-ES" smtClean="0"/>
              <a:t>21/04/2022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9398FC-F2B6-4831-B5CE-4DB136E70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83CD21-48BE-45AD-8E0A-A760BF4FF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247C-31B9-427A-87FB-7FC8500F1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76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58BC9-2008-4DA8-B9EB-8F4998BE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F1A15B-FDD1-4C91-A1D2-C24055CAA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29E10E-4F79-4665-BFCF-7F0911B6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F343-42BC-4351-84E5-AE28E4D16C43}" type="datetimeFigureOut">
              <a:rPr lang="es-ES" smtClean="0"/>
              <a:t>21/04/2022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AEB6DD-D5A6-4894-874B-63E90E13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78911B-8D19-4DAE-9A24-4E88F87E0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247C-31B9-427A-87FB-7FC8500F1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202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9F2FE-7688-4104-A727-42BBADED5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A79A1B-D14D-4B3C-9015-07C76F70F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B630A3-AAC2-46BA-8B8E-3A20A6CE5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F343-42BC-4351-84E5-AE28E4D16C43}" type="datetimeFigureOut">
              <a:rPr lang="es-ES" smtClean="0"/>
              <a:t>21/04/2022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ACC30-F506-46B3-8376-12B40E62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E99CD7-7E1F-4FA9-8350-481BA2532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247C-31B9-427A-87FB-7FC8500F1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30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E3857-073A-4F64-AA32-8FD95E58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BA187E-AEB8-4BCF-AFDE-17ED0F789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932BA0-9FBC-4F66-AFA5-A37AAFA4A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FF14FF-94B9-4B01-ABC3-D831A413B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F343-42BC-4351-84E5-AE28E4D16C43}" type="datetimeFigureOut">
              <a:rPr lang="es-ES" smtClean="0"/>
              <a:t>21/04/2022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86E7A3-EB33-4852-B271-457EF9E2A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8AC07D-7F4F-448A-9181-8AAFE8EB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247C-31B9-427A-87FB-7FC8500F1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21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DE174-9081-4091-8194-333A18E31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3842E1-FA52-4091-A0BB-51226BA47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83B728-2573-4BB8-BAA6-53817A120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80DEAA-BA86-4C8D-A477-31A2EF955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5BF22A4-4CBD-43EA-AE1D-E88334693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9A3FC0-39B8-49C6-BBBC-075599D6A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F343-42BC-4351-84E5-AE28E4D16C43}" type="datetimeFigureOut">
              <a:rPr lang="es-ES" smtClean="0"/>
              <a:t>21/04/2022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67F67C-5ABD-4A2B-A01B-D71B8D426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95A405E-0180-4E1C-8B3C-C4DE4FD34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247C-31B9-427A-87FB-7FC8500F1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90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BAFC4-3DBD-4B0B-A4E3-DA68E7F4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43C62F-AA87-43A0-8908-2527FD3C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F343-42BC-4351-84E5-AE28E4D16C43}" type="datetimeFigureOut">
              <a:rPr lang="es-ES" smtClean="0"/>
              <a:t>21/04/2022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6A57FE-FBDC-4A71-9408-A63852DB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3260F51-43A4-4AF8-B8B3-284D1753A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247C-31B9-427A-87FB-7FC8500F1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94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5CD7C65-CFD7-45F2-B04C-98443D55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F343-42BC-4351-84E5-AE28E4D16C43}" type="datetimeFigureOut">
              <a:rPr lang="es-ES" smtClean="0"/>
              <a:t>21/04/2022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7898143-3D37-45D1-AD90-C11A878E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80F0D5-4FA5-4EFD-8157-EDBC501C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247C-31B9-427A-87FB-7FC8500F1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8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8FE81-B945-4862-8CDF-AC6ECF041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72BB58-9B4E-44D1-B550-55B1033B8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C76E43-4F15-4330-8342-A3C11B2D6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9E5976-77F8-4326-8D70-F979ABF62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F343-42BC-4351-84E5-AE28E4D16C43}" type="datetimeFigureOut">
              <a:rPr lang="es-ES" smtClean="0"/>
              <a:t>21/04/2022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0CD825-E51A-4627-AB95-2687AB1B2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6C3164-0875-4BB4-872D-AEB6A6717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247C-31B9-427A-87FB-7FC8500F1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13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3A6EF-43FB-431E-9B63-E5BE8C299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8AFA5D6-ABA3-438E-90AC-37EB722E5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BBD015-4468-46CA-A65C-9066811D5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614E4D-2455-437D-AFE0-64C69AAC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F343-42BC-4351-84E5-AE28E4D16C43}" type="datetimeFigureOut">
              <a:rPr lang="es-ES" smtClean="0"/>
              <a:t>21/04/2022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6E923E-781F-47CC-9845-68F1C25E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51800F-C360-4DA4-846B-B0062C66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6247C-31B9-427A-87FB-7FC8500F1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101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5E7422-FE29-4D7E-985E-25B03CE5D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F3D798-5D73-493F-9687-BE107BA9D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C8DE66-383B-4882-BB27-F80EF49F4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F343-42BC-4351-84E5-AE28E4D16C43}" type="datetimeFigureOut">
              <a:rPr lang="es-ES" smtClean="0"/>
              <a:t>21/04/2022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CCE49A-5D35-4C40-9A0C-5621E0D89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478A12-58A0-4945-9A8F-AC8C40A21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6247C-31B9-427A-87FB-7FC8500F1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79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oviasalcedo.es/empresas/agencia-de-colocacion-lanbide-lehen-aukera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s://www.noviasalcedo.es/programa-primera-experiencia-profesional-en-las-administraciones-publicas-ayudas-a-la-contratacion-de-jovenes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s://www.noviasalcedo.es/reactivate-202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B67F94F-DA9C-4974-A468-05774E94B438}"/>
              </a:ext>
            </a:extLst>
          </p:cNvPr>
          <p:cNvSpPr txBox="1"/>
          <p:nvPr/>
        </p:nvSpPr>
        <p:spPr>
          <a:xfrm>
            <a:off x="4620018" y="598348"/>
            <a:ext cx="24160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dirty="0"/>
              <a:t>Condiciones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16D57CC-17A7-45A8-A042-64C82600299C}"/>
              </a:ext>
            </a:extLst>
          </p:cNvPr>
          <p:cNvSpPr txBox="1"/>
          <p:nvPr/>
        </p:nvSpPr>
        <p:spPr>
          <a:xfrm>
            <a:off x="8513159" y="621130"/>
            <a:ext cx="24160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dirty="0"/>
              <a:t>Cuantía</a:t>
            </a:r>
          </a:p>
        </p:txBody>
      </p:sp>
      <p:cxnSp>
        <p:nvCxnSpPr>
          <p:cNvPr id="3" name="Conector recto 2"/>
          <p:cNvCxnSpPr/>
          <p:nvPr/>
        </p:nvCxnSpPr>
        <p:spPr>
          <a:xfrm>
            <a:off x="179572" y="1059712"/>
            <a:ext cx="116853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DFDE7BA-CF97-4078-B088-3E5D7F46792C}"/>
              </a:ext>
            </a:extLst>
          </p:cNvPr>
          <p:cNvSpPr txBox="1"/>
          <p:nvPr/>
        </p:nvSpPr>
        <p:spPr>
          <a:xfrm>
            <a:off x="1373742" y="633394"/>
            <a:ext cx="24160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dirty="0">
                <a:solidFill>
                  <a:schemeClr val="accent6">
                    <a:lumMod val="75000"/>
                  </a:schemeClr>
                </a:solidFill>
              </a:rPr>
              <a:t> Destinatarios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9561907-4BE9-4B5A-B28B-ECFA6B1BFE68}"/>
              </a:ext>
            </a:extLst>
          </p:cNvPr>
          <p:cNvSpPr txBox="1"/>
          <p:nvPr/>
        </p:nvSpPr>
        <p:spPr>
          <a:xfrm>
            <a:off x="17964" y="3503082"/>
            <a:ext cx="12186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/>
              <a:t>Primera</a:t>
            </a:r>
          </a:p>
          <a:p>
            <a:r>
              <a:rPr lang="es-ES" sz="1100" b="1" dirty="0"/>
              <a:t>Experiencia</a:t>
            </a:r>
            <a:br>
              <a:rPr lang="es-ES" sz="1100" b="1" dirty="0"/>
            </a:br>
            <a:r>
              <a:rPr lang="es-ES" sz="1100" b="1" dirty="0"/>
              <a:t>profesional en </a:t>
            </a:r>
            <a:br>
              <a:rPr lang="es-ES" sz="1100" b="1" dirty="0"/>
            </a:br>
            <a:r>
              <a:rPr lang="es-ES" sz="1100" b="1" dirty="0"/>
              <a:t>administraciones </a:t>
            </a:r>
            <a:r>
              <a:rPr lang="es-ES" sz="1200" b="1" dirty="0"/>
              <a:t/>
            </a:r>
            <a:br>
              <a:rPr lang="es-ES" sz="1200" b="1" dirty="0"/>
            </a:br>
            <a:r>
              <a:rPr lang="es-ES" sz="1100" b="1" dirty="0"/>
              <a:t>públicas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7B11DCF-596A-4BFE-BFDF-90DE55E47AE8}"/>
              </a:ext>
            </a:extLst>
          </p:cNvPr>
          <p:cNvSpPr txBox="1"/>
          <p:nvPr/>
        </p:nvSpPr>
        <p:spPr>
          <a:xfrm>
            <a:off x="1368354" y="3135037"/>
            <a:ext cx="2193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accent1">
                    <a:lumMod val="75000"/>
                  </a:schemeClr>
                </a:solidFill>
              </a:rPr>
              <a:t>Administraciones Públicas de Euskadi.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6B99084-86A6-4834-9DFC-368B47675FB2}"/>
              </a:ext>
            </a:extLst>
          </p:cNvPr>
          <p:cNvSpPr txBox="1"/>
          <p:nvPr/>
        </p:nvSpPr>
        <p:spPr>
          <a:xfrm>
            <a:off x="8388390" y="3216139"/>
            <a:ext cx="320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Entre 21.405 a 32.108€ por año de contrato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7B11DCF-596A-4BFE-BFDF-90DE55E47AE8}"/>
              </a:ext>
            </a:extLst>
          </p:cNvPr>
          <p:cNvSpPr txBox="1"/>
          <p:nvPr/>
        </p:nvSpPr>
        <p:spPr>
          <a:xfrm>
            <a:off x="1916903" y="3548574"/>
            <a:ext cx="1943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accent6">
                    <a:lumMod val="75000"/>
                  </a:schemeClr>
                </a:solidFill>
              </a:rPr>
              <a:t>Menores de 30 años,</a:t>
            </a:r>
            <a:br>
              <a:rPr lang="es-ES" sz="1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200" dirty="0">
                <a:solidFill>
                  <a:schemeClr val="accent6">
                    <a:lumMod val="75000"/>
                  </a:schemeClr>
                </a:solidFill>
              </a:rPr>
              <a:t>en desempleo.</a:t>
            </a:r>
            <a:br>
              <a:rPr lang="es-ES" sz="1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200" dirty="0">
                <a:solidFill>
                  <a:schemeClr val="accent6">
                    <a:lumMod val="75000"/>
                  </a:schemeClr>
                </a:solidFill>
              </a:rPr>
              <a:t>Demandantes de empleo en </a:t>
            </a:r>
            <a:r>
              <a:rPr lang="es-ES" sz="1200" dirty="0" err="1">
                <a:solidFill>
                  <a:schemeClr val="accent6">
                    <a:lumMod val="75000"/>
                  </a:schemeClr>
                </a:solidFill>
              </a:rPr>
              <a:t>Lanbide</a:t>
            </a:r>
            <a:r>
              <a:rPr lang="es-ES" sz="12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2498E99F-11D0-4570-AAD1-FB3A44054D86}"/>
              </a:ext>
            </a:extLst>
          </p:cNvPr>
          <p:cNvSpPr/>
          <p:nvPr/>
        </p:nvSpPr>
        <p:spPr>
          <a:xfrm>
            <a:off x="9690743" y="4358746"/>
            <a:ext cx="20794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>
                <a:hlinkClick r:id="rId2"/>
              </a:rPr>
              <a:t>Acceso a más información</a:t>
            </a:r>
            <a:endParaRPr lang="es-ES" sz="1400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AA84FF13-9A28-4C1E-AA03-D26044DEAC6B}"/>
              </a:ext>
            </a:extLst>
          </p:cNvPr>
          <p:cNvSpPr txBox="1"/>
          <p:nvPr/>
        </p:nvSpPr>
        <p:spPr>
          <a:xfrm>
            <a:off x="3860102" y="3364582"/>
            <a:ext cx="423022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Contratos en prácticas en jornada completa.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Duración mínima de 10 a 12 meses.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1º Solicitud de ayuda (incluyendo relación de puestos)</a:t>
            </a:r>
            <a:br>
              <a:rPr lang="es-ES" sz="1200" dirty="0"/>
            </a:br>
            <a:r>
              <a:rPr lang="es-ES" sz="1200" dirty="0"/>
              <a:t>2ª Concesión de la ayuda.</a:t>
            </a:r>
            <a:br>
              <a:rPr lang="es-ES" sz="1200" dirty="0"/>
            </a:br>
            <a:r>
              <a:rPr lang="es-ES" sz="1200" dirty="0"/>
              <a:t>3º Cobertura de puestos a través de Lanbide</a:t>
            </a:r>
          </a:p>
          <a:p>
            <a:endParaRPr lang="es-ES" sz="1400" dirty="0"/>
          </a:p>
        </p:txBody>
      </p:sp>
      <p:cxnSp>
        <p:nvCxnSpPr>
          <p:cNvPr id="40" name="Conector recto 39"/>
          <p:cNvCxnSpPr/>
          <p:nvPr/>
        </p:nvCxnSpPr>
        <p:spPr>
          <a:xfrm>
            <a:off x="1266881" y="3258560"/>
            <a:ext cx="0" cy="156806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1" name="Rectángulo 40"/>
          <p:cNvSpPr/>
          <p:nvPr/>
        </p:nvSpPr>
        <p:spPr>
          <a:xfrm>
            <a:off x="110164" y="4394196"/>
            <a:ext cx="1043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chemeClr val="accent2"/>
                </a:solidFill>
              </a:rPr>
              <a:t>Dotado con </a:t>
            </a:r>
          </a:p>
          <a:p>
            <a:r>
              <a:rPr lang="es-ES" sz="1200" b="1" dirty="0">
                <a:solidFill>
                  <a:schemeClr val="accent2"/>
                </a:solidFill>
              </a:rPr>
              <a:t>7M de euros</a:t>
            </a:r>
          </a:p>
          <a:p>
            <a:r>
              <a:rPr lang="es-ES" sz="1200" b="1" dirty="0">
                <a:solidFill>
                  <a:schemeClr val="accent2"/>
                </a:solidFill>
              </a:rPr>
              <a:t>403 plazas </a:t>
            </a: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3" y="66740"/>
            <a:ext cx="1603389" cy="651569"/>
          </a:xfrm>
          <a:prstGeom prst="rect">
            <a:avLst/>
          </a:prstGeom>
        </p:spPr>
      </p:pic>
      <p:sp>
        <p:nvSpPr>
          <p:cNvPr id="42" name="CuadroTexto 41">
            <a:extLst>
              <a:ext uri="{FF2B5EF4-FFF2-40B4-BE49-F238E27FC236}">
                <a16:creationId xmlns:a16="http://schemas.microsoft.com/office/drawing/2014/main" id="{69561907-4BE9-4B5A-B28B-ECFA6B1BFE68}"/>
              </a:ext>
            </a:extLst>
          </p:cNvPr>
          <p:cNvSpPr txBox="1"/>
          <p:nvPr/>
        </p:nvSpPr>
        <p:spPr>
          <a:xfrm>
            <a:off x="97919" y="5533040"/>
            <a:ext cx="997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Reactívate</a:t>
            </a:r>
            <a:br>
              <a:rPr lang="es-ES" sz="1400" b="1" dirty="0"/>
            </a:br>
            <a:r>
              <a:rPr lang="es-ES" sz="1400" b="1" dirty="0"/>
              <a:t>2022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AD545FE-A005-42A2-8B67-85911E4E598D}"/>
              </a:ext>
            </a:extLst>
          </p:cNvPr>
          <p:cNvSpPr txBox="1"/>
          <p:nvPr/>
        </p:nvSpPr>
        <p:spPr>
          <a:xfrm>
            <a:off x="8772377" y="6496817"/>
            <a:ext cx="28440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chemeClr val="bg1">
                    <a:lumMod val="65000"/>
                  </a:schemeClr>
                </a:solidFill>
              </a:rPr>
              <a:t>Solicitudes desde 21/02/2022-30/07/2022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0EF6C5F-1EBA-4233-9CEB-5361AC208ACD}"/>
              </a:ext>
            </a:extLst>
          </p:cNvPr>
          <p:cNvSpPr txBox="1"/>
          <p:nvPr/>
        </p:nvSpPr>
        <p:spPr>
          <a:xfrm>
            <a:off x="9448825" y="6210231"/>
            <a:ext cx="2923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hlinkClick r:id="rId4"/>
              </a:rPr>
              <a:t>Acceso a más información</a:t>
            </a:r>
            <a:endParaRPr lang="es-ES" sz="14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9E454229-95CB-40FB-8361-88EB32AAEF05}"/>
              </a:ext>
            </a:extLst>
          </p:cNvPr>
          <p:cNvSpPr txBox="1"/>
          <p:nvPr/>
        </p:nvSpPr>
        <p:spPr>
          <a:xfrm>
            <a:off x="3887773" y="5404061"/>
            <a:ext cx="4147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Prácticas profesionales en empresa vascas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Mejora de la empleabilidad de la juventud de Euskadi a través de formación en empresa.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50 plazas en temáticas de transición ecológica.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63393" y="5991565"/>
            <a:ext cx="1090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chemeClr val="accent2"/>
                </a:solidFill>
              </a:rPr>
              <a:t>Dotado con </a:t>
            </a:r>
          </a:p>
          <a:p>
            <a:r>
              <a:rPr lang="es-ES" sz="1200" b="1" dirty="0">
                <a:solidFill>
                  <a:schemeClr val="accent2"/>
                </a:solidFill>
              </a:rPr>
              <a:t>850.000 euros</a:t>
            </a:r>
          </a:p>
          <a:p>
            <a:r>
              <a:rPr lang="es-ES" sz="1200" b="1" dirty="0">
                <a:solidFill>
                  <a:schemeClr val="accent2"/>
                </a:solidFill>
              </a:rPr>
              <a:t>180 plazas </a:t>
            </a:r>
          </a:p>
        </p:txBody>
      </p:sp>
      <p:cxnSp>
        <p:nvCxnSpPr>
          <p:cNvPr id="47" name="Conector recto 46"/>
          <p:cNvCxnSpPr/>
          <p:nvPr/>
        </p:nvCxnSpPr>
        <p:spPr>
          <a:xfrm>
            <a:off x="179572" y="5044181"/>
            <a:ext cx="116853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57793" y="3132352"/>
            <a:ext cx="116853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55F3CF86-631E-4DCC-AFF3-27E470A1B867}"/>
              </a:ext>
            </a:extLst>
          </p:cNvPr>
          <p:cNvSpPr txBox="1"/>
          <p:nvPr/>
        </p:nvSpPr>
        <p:spPr>
          <a:xfrm>
            <a:off x="2836333" y="11354"/>
            <a:ext cx="683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accent2"/>
                </a:solidFill>
              </a:rPr>
              <a:t>Programas para incorporar y formar talento joven 2022 </a:t>
            </a:r>
          </a:p>
        </p:txBody>
      </p:sp>
      <p:cxnSp>
        <p:nvCxnSpPr>
          <p:cNvPr id="50" name="Conector recto 49"/>
          <p:cNvCxnSpPr/>
          <p:nvPr/>
        </p:nvCxnSpPr>
        <p:spPr>
          <a:xfrm>
            <a:off x="1235643" y="5186146"/>
            <a:ext cx="0" cy="156806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Rectángulo 50">
            <a:extLst>
              <a:ext uri="{FF2B5EF4-FFF2-40B4-BE49-F238E27FC236}">
                <a16:creationId xmlns:a16="http://schemas.microsoft.com/office/drawing/2014/main" id="{3F9395CE-453F-4DF7-8326-27D2013892E6}"/>
              </a:ext>
            </a:extLst>
          </p:cNvPr>
          <p:cNvSpPr/>
          <p:nvPr/>
        </p:nvSpPr>
        <p:spPr>
          <a:xfrm>
            <a:off x="8772378" y="4678948"/>
            <a:ext cx="30925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bg1">
                    <a:lumMod val="65000"/>
                  </a:schemeClr>
                </a:solidFill>
              </a:rPr>
              <a:t>Solicitudes desde el 01/02/2022 – 31/10/2023</a:t>
            </a:r>
          </a:p>
        </p:txBody>
      </p:sp>
      <p:pic>
        <p:nvPicPr>
          <p:cNvPr id="53" name="Imagen 52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" y="3188151"/>
            <a:ext cx="1218915" cy="366894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93" y="5100869"/>
            <a:ext cx="432171" cy="43217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445690" y="5311358"/>
            <a:ext cx="3170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965€ brutos mensuales de dotación de beca financiados por el Departamento de Trabajo y Empleo.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482051" y="5209874"/>
            <a:ext cx="1837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accent1">
                    <a:lumMod val="75000"/>
                  </a:schemeClr>
                </a:solidFill>
              </a:rPr>
              <a:t>Empresas y entidades de la CAPV</a:t>
            </a:r>
          </a:p>
          <a:p>
            <a:endParaRPr lang="es-E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E7B11DCF-596A-4BFE-BFDF-90DE55E47AE8}"/>
              </a:ext>
            </a:extLst>
          </p:cNvPr>
          <p:cNvSpPr txBox="1"/>
          <p:nvPr/>
        </p:nvSpPr>
        <p:spPr>
          <a:xfrm>
            <a:off x="1534514" y="5687011"/>
            <a:ext cx="1943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accent6">
                    <a:lumMod val="75000"/>
                  </a:schemeClr>
                </a:solidFill>
              </a:rPr>
              <a:t>Menores de 30 años,</a:t>
            </a:r>
            <a:br>
              <a:rPr lang="es-ES" sz="1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200" dirty="0">
                <a:solidFill>
                  <a:schemeClr val="accent6">
                    <a:lumMod val="75000"/>
                  </a:schemeClr>
                </a:solidFill>
              </a:rPr>
              <a:t>demandantes de empleo en Lanbide. Universitarios y graduados en FP superior.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55D2E6C4-0CBA-4805-98DF-545767EDC8F3}"/>
              </a:ext>
            </a:extLst>
          </p:cNvPr>
          <p:cNvSpPr txBox="1"/>
          <p:nvPr/>
        </p:nvSpPr>
        <p:spPr>
          <a:xfrm>
            <a:off x="3998126" y="1389188"/>
            <a:ext cx="3659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Contrato indefinido o prácticas de al menos 6 meses en jornada nunca inferior al 70%.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Tramitación de la ayuda anterior a la firma del contrato.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b="1" dirty="0"/>
              <a:t>Fundación Novia Salcedo realiza la gestión con </a:t>
            </a:r>
            <a:r>
              <a:rPr lang="es-ES" sz="1200" b="1" dirty="0" err="1"/>
              <a:t>Lanbide</a:t>
            </a:r>
            <a:r>
              <a:rPr lang="es-ES" sz="1200" dirty="0"/>
              <a:t>.</a:t>
            </a:r>
          </a:p>
        </p:txBody>
      </p:sp>
      <p:cxnSp>
        <p:nvCxnSpPr>
          <p:cNvPr id="56" name="Conector recto 55"/>
          <p:cNvCxnSpPr/>
          <p:nvPr/>
        </p:nvCxnSpPr>
        <p:spPr>
          <a:xfrm>
            <a:off x="1266881" y="1259040"/>
            <a:ext cx="0" cy="156806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7" name="CuadroTexto 56">
            <a:extLst>
              <a:ext uri="{FF2B5EF4-FFF2-40B4-BE49-F238E27FC236}">
                <a16:creationId xmlns:a16="http://schemas.microsoft.com/office/drawing/2014/main" id="{4D8E48BC-76DB-4512-A26A-52A5C58FD309}"/>
              </a:ext>
            </a:extLst>
          </p:cNvPr>
          <p:cNvSpPr txBox="1"/>
          <p:nvPr/>
        </p:nvSpPr>
        <p:spPr>
          <a:xfrm>
            <a:off x="1642986" y="1359559"/>
            <a:ext cx="221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75000"/>
                  </a:schemeClr>
                </a:solidFill>
              </a:rPr>
              <a:t>Sede o centro </a:t>
            </a:r>
            <a:br>
              <a:rPr lang="es-ES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1400" dirty="0">
                <a:solidFill>
                  <a:schemeClr val="accent1">
                    <a:lumMod val="75000"/>
                  </a:schemeClr>
                </a:solidFill>
              </a:rPr>
              <a:t>de trabajo en Euskadi.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0F47CA2B-2FD8-487C-9D87-CA5D9F9D746C}"/>
              </a:ext>
            </a:extLst>
          </p:cNvPr>
          <p:cNvSpPr txBox="1"/>
          <p:nvPr/>
        </p:nvSpPr>
        <p:spPr>
          <a:xfrm>
            <a:off x="1643106" y="1955239"/>
            <a:ext cx="1726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6">
                    <a:lumMod val="75000"/>
                  </a:schemeClr>
                </a:solidFill>
              </a:rPr>
              <a:t>Menores de 30 años,</a:t>
            </a:r>
            <a:br>
              <a:rPr lang="es-ES" sz="1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400" dirty="0">
                <a:solidFill>
                  <a:schemeClr val="accent6">
                    <a:lumMod val="75000"/>
                  </a:schemeClr>
                </a:solidFill>
              </a:rPr>
              <a:t>en desempleo.</a:t>
            </a:r>
            <a:br>
              <a:rPr lang="es-ES" sz="1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1400" dirty="0">
                <a:solidFill>
                  <a:schemeClr val="accent6">
                    <a:lumMod val="75000"/>
                  </a:schemeClr>
                </a:solidFill>
              </a:rPr>
              <a:t>Demandantes de empleo en </a:t>
            </a:r>
            <a:r>
              <a:rPr lang="es-ES" sz="1400" dirty="0" err="1">
                <a:solidFill>
                  <a:schemeClr val="accent6">
                    <a:lumMod val="75000"/>
                  </a:schemeClr>
                </a:solidFill>
              </a:rPr>
              <a:t>Lanbide</a:t>
            </a:r>
            <a:r>
              <a:rPr lang="es-ES" sz="1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C6B99084-86A6-4834-9DFC-368B47675FB2}"/>
              </a:ext>
            </a:extLst>
          </p:cNvPr>
          <p:cNvSpPr txBox="1"/>
          <p:nvPr/>
        </p:nvSpPr>
        <p:spPr>
          <a:xfrm>
            <a:off x="8561940" y="1340459"/>
            <a:ext cx="32649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Entre 3.500 y 12.700€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Determinada por la titulación de la persona y duración del contrato.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Incremento de 10% si se contrata a mujeres.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5AD545FE-A005-42A2-8B67-85911E4E598D}"/>
              </a:ext>
            </a:extLst>
          </p:cNvPr>
          <p:cNvSpPr txBox="1"/>
          <p:nvPr/>
        </p:nvSpPr>
        <p:spPr>
          <a:xfrm>
            <a:off x="8722416" y="2767119"/>
            <a:ext cx="3047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>
                    <a:lumMod val="65000"/>
                  </a:schemeClr>
                </a:solidFill>
              </a:rPr>
              <a:t>Convocatoria abierta hasta el 31/10/2022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9A1B8B83-44C8-44E4-8DC9-00726486B706}"/>
              </a:ext>
            </a:extLst>
          </p:cNvPr>
          <p:cNvSpPr txBox="1"/>
          <p:nvPr/>
        </p:nvSpPr>
        <p:spPr>
          <a:xfrm>
            <a:off x="118451" y="1903160"/>
            <a:ext cx="10369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err="1"/>
              <a:t>Lehen</a:t>
            </a:r>
            <a:r>
              <a:rPr lang="es-ES" sz="1400" b="1" dirty="0"/>
              <a:t/>
            </a:r>
            <a:br>
              <a:rPr lang="es-ES" sz="1400" b="1" dirty="0"/>
            </a:br>
            <a:r>
              <a:rPr lang="es-ES" sz="1400" b="1" dirty="0" err="1"/>
              <a:t>Aukera</a:t>
            </a:r>
            <a:endParaRPr lang="es-ES" sz="1400" b="1" dirty="0"/>
          </a:p>
          <a:p>
            <a:r>
              <a:rPr lang="es-ES" sz="1200" b="1" dirty="0">
                <a:solidFill>
                  <a:schemeClr val="accent2"/>
                </a:solidFill>
              </a:rPr>
              <a:t>Dotado con 4M de euros </a:t>
            </a:r>
          </a:p>
        </p:txBody>
      </p:sp>
      <p:pic>
        <p:nvPicPr>
          <p:cNvPr id="62" name="Picture 2" descr="https://www.noviasalcedo.es/wp-content/uploads/2019/11/Logo-Lanbide.png">
            <a:extLst>
              <a:ext uri="{FF2B5EF4-FFF2-40B4-BE49-F238E27FC236}">
                <a16:creationId xmlns:a16="http://schemas.microsoft.com/office/drawing/2014/main" id="{EA4E20CD-3830-4BF8-89EB-E4FB96C29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51" y="1340459"/>
            <a:ext cx="620534" cy="42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CuadroTexto 62">
            <a:extLst>
              <a:ext uri="{FF2B5EF4-FFF2-40B4-BE49-F238E27FC236}">
                <a16:creationId xmlns:a16="http://schemas.microsoft.com/office/drawing/2014/main" id="{1270978D-C3A8-40F4-A5C7-5E952668F161}"/>
              </a:ext>
            </a:extLst>
          </p:cNvPr>
          <p:cNvSpPr txBox="1"/>
          <p:nvPr/>
        </p:nvSpPr>
        <p:spPr>
          <a:xfrm>
            <a:off x="9609621" y="2495338"/>
            <a:ext cx="2582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hlinkClick r:id="rId8"/>
              </a:rPr>
              <a:t>Acceso a más información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659004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227</Words>
  <Application>Microsoft Office PowerPoint</Application>
  <PresentationFormat>Panorámica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Leticia Garay Sanjurjo</dc:creator>
  <cp:lastModifiedBy>Jorge Vidal Erecacho</cp:lastModifiedBy>
  <cp:revision>78</cp:revision>
  <cp:lastPrinted>2022-03-31T14:03:42Z</cp:lastPrinted>
  <dcterms:created xsi:type="dcterms:W3CDTF">2022-01-17T08:05:45Z</dcterms:created>
  <dcterms:modified xsi:type="dcterms:W3CDTF">2022-04-21T12:00:29Z</dcterms:modified>
</cp:coreProperties>
</file>